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Montserrat Medium"/>
      <p:regular r:id="rId29"/>
      <p:bold r:id="rId30"/>
      <p:italic r:id="rId31"/>
      <p:boldItalic r:id="rId32"/>
    </p:embeddedFont>
    <p:embeddedFont>
      <p:font typeface="Montserrat ExtraLight"/>
      <p:regular r:id="rId33"/>
      <p:bold r:id="rId34"/>
      <p:italic r:id="rId35"/>
      <p:boldItalic r:id="rId36"/>
    </p:embeddedFont>
    <p:embeddedFont>
      <p:font typeface="Montserrat ExtraBold"/>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7AC09C-7E47-4F07-B20A-A12A7B8423F9}">
  <a:tblStyle styleId="{657AC09C-7E47-4F07-B20A-A12A7B8423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italic.fntdata"/><Relationship Id="rId30" Type="http://schemas.openxmlformats.org/officeDocument/2006/relationships/font" Target="fonts/MontserratMedium-bold.fntdata"/><Relationship Id="rId11" Type="http://schemas.openxmlformats.org/officeDocument/2006/relationships/slide" Target="slides/slide6.xml"/><Relationship Id="rId33" Type="http://schemas.openxmlformats.org/officeDocument/2006/relationships/font" Target="fonts/MontserratExtraLight-regular.fntdata"/><Relationship Id="rId10" Type="http://schemas.openxmlformats.org/officeDocument/2006/relationships/slide" Target="slides/slide5.xml"/><Relationship Id="rId32" Type="http://schemas.openxmlformats.org/officeDocument/2006/relationships/font" Target="fonts/MontserratMedium-boldItalic.fntdata"/><Relationship Id="rId13" Type="http://schemas.openxmlformats.org/officeDocument/2006/relationships/slide" Target="slides/slide8.xml"/><Relationship Id="rId35" Type="http://schemas.openxmlformats.org/officeDocument/2006/relationships/font" Target="fonts/MontserratExtraLight-italic.fntdata"/><Relationship Id="rId12" Type="http://schemas.openxmlformats.org/officeDocument/2006/relationships/slide" Target="slides/slide7.xml"/><Relationship Id="rId34" Type="http://schemas.openxmlformats.org/officeDocument/2006/relationships/font" Target="fonts/MontserratExtraLight-bold.fntdata"/><Relationship Id="rId15" Type="http://schemas.openxmlformats.org/officeDocument/2006/relationships/slide" Target="slides/slide10.xml"/><Relationship Id="rId37" Type="http://schemas.openxmlformats.org/officeDocument/2006/relationships/font" Target="fonts/MontserratExtraBold-bold.fntdata"/><Relationship Id="rId14" Type="http://schemas.openxmlformats.org/officeDocument/2006/relationships/slide" Target="slides/slide9.xml"/><Relationship Id="rId36" Type="http://schemas.openxmlformats.org/officeDocument/2006/relationships/font" Target="fonts/MontserratExtraLight-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ontserratExtra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BOTH introduce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ab757691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ab757691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SANIA Starts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prevent overfitting, we used dropout with a rate of 30%. Additionally, we applied L2 regularization to the convolutional and dense layers to penalize large weights and improve generalization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ab757691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1ab757691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dense layer with 128 neurons, followed by a second dense layer with a single output unit. The final layer uses a sigmoid activation function, which is typically used for binary classification tasks like iceberg detection. The output will be a probability between 0 and 1</a:t>
            </a:r>
            <a:r>
              <a:rPr lang="en"/>
              <a:t>, representing the model's confidence in the prediction.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ab757691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ab757691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compiled the model using the Adam optimizer, which adjusts the learning rate during training. We used binary cross-entropy as the loss function, suitable for binary classification, and monitored accuracy as a metric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ab757691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ab757691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was trained for 50 epochs with a batch size of 32. After every 32 samples, the model updates its weights. Validation data was used to monitor the model’s performance, detect overfitting and adjust the learning rate when necessary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ab757691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ab757691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improve training stability, we used the ReduceLROnPlateau callback to reduce the learning rate by 50% if the validation loss stopped improving for three consecutive epochs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ab757691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ab757691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training and validation accuracy results. As you can see, the model performed well on both the training and validation datasets, showing it’s learning effectively. Model accuracy and loss  is 0.93 and 0.21 which is slightly better since the project check in: 0.90 and 0.37</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ab757691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ab757691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accuracy seems to be similar but loss was 0.30 which is slightly better results since the project check in where loss was slightly under 0.5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ab757691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ab757691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0D0D0D"/>
              </a:buClr>
              <a:buSzPts val="1200"/>
              <a:buChar char="●"/>
            </a:pPr>
            <a:r>
              <a:rPr lang="en" sz="1200">
                <a:solidFill>
                  <a:srgbClr val="0D0D0D"/>
                </a:solidFill>
                <a:highlight>
                  <a:srgbClr val="FFFFFF"/>
                </a:highlight>
              </a:rPr>
              <a:t>True Positives (TP): The model correctly predicted an iceberg.</a:t>
            </a:r>
            <a:endParaRPr sz="1200">
              <a:solidFill>
                <a:srgbClr val="0D0D0D"/>
              </a:solidFill>
              <a:highlight>
                <a:srgbClr val="FFFFFF"/>
              </a:highlight>
            </a:endParaRPr>
          </a:p>
          <a:p>
            <a:pPr indent="-304800" lvl="0" marL="4572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False Negatives (FN): The model predicted no iceberg, but there was one.</a:t>
            </a:r>
            <a:endParaRPr sz="1200">
              <a:solidFill>
                <a:srgbClr val="0D0D0D"/>
              </a:solidFill>
              <a:highlight>
                <a:srgbClr val="FFFFFF"/>
              </a:highlight>
            </a:endParaRPr>
          </a:p>
          <a:p>
            <a:pPr indent="-304800" lvl="0" marL="4572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False Positives (FP): The model incorrectly predicted an iceberg, but there was none.</a:t>
            </a:r>
            <a:endParaRPr sz="1200">
              <a:solidFill>
                <a:srgbClr val="0D0D0D"/>
              </a:solidFill>
              <a:highlight>
                <a:srgbClr val="FFFFFF"/>
              </a:highlight>
            </a:endParaRPr>
          </a:p>
          <a:p>
            <a:pPr indent="-304800" lvl="0" marL="4572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True Negatives (TN): The model correctly predicted no iceberg.</a:t>
            </a:r>
            <a:endParaRPr sz="1200">
              <a:solidFill>
                <a:srgbClr val="0D0D0D"/>
              </a:solidFill>
              <a:highlight>
                <a:srgbClr val="FFFFFF"/>
              </a:highlight>
            </a:endParaRPr>
          </a:p>
          <a:p>
            <a:pPr indent="0" lvl="0" marL="0" rtl="0" algn="l">
              <a:lnSpc>
                <a:spcPct val="115000"/>
              </a:lnSpc>
              <a:spcBef>
                <a:spcPts val="1500"/>
              </a:spcBef>
              <a:spcAft>
                <a:spcPts val="0"/>
              </a:spcAft>
              <a:buNone/>
            </a:pPr>
            <a:r>
              <a:rPr lang="en" sz="1200">
                <a:solidFill>
                  <a:srgbClr val="0D0D0D"/>
                </a:solidFill>
                <a:highlight>
                  <a:srgbClr val="FFFFFF"/>
                </a:highlight>
              </a:rPr>
              <a:t>Accuracy measures the proportion of correct predictions (both true positives and true negatives) out of all predictions. A model with an accuracy of 93% means it correctly classified 93% of the test images as either iceberg or non-iceberg.</a:t>
            </a:r>
            <a:endParaRPr sz="1200">
              <a:solidFill>
                <a:srgbClr val="0D0D0D"/>
              </a:solidFill>
              <a:highlight>
                <a:srgbClr val="FFFFFF"/>
              </a:highlight>
            </a:endParaRPr>
          </a:p>
          <a:p>
            <a:pPr indent="0" lvl="0" marL="0" rtl="0" algn="l">
              <a:lnSpc>
                <a:spcPct val="115000"/>
              </a:lnSpc>
              <a:spcBef>
                <a:spcPts val="1500"/>
              </a:spcBef>
              <a:spcAft>
                <a:spcPts val="0"/>
              </a:spcAft>
              <a:buNone/>
            </a:pPr>
            <a:r>
              <a:rPr lang="en" sz="1200">
                <a:solidFill>
                  <a:srgbClr val="0D0D0D"/>
                </a:solidFill>
                <a:highlight>
                  <a:srgbClr val="FFFFFF"/>
                </a:highlight>
              </a:rPr>
              <a:t> Loss represents how well the model's predictions match the true labels. A lower loss value indicates that the model is making fewer errors. In this case, the reduction in loss from 0.37 to 0.21 suggests that the model has learned more effectively and is making more accurate predictions over time.</a:t>
            </a:r>
            <a:endParaRPr sz="1200">
              <a:solidFill>
                <a:srgbClr val="0D0D0D"/>
              </a:solidFill>
              <a:highlight>
                <a:srgbClr val="FFFFFF"/>
              </a:highlight>
            </a:endParaRPr>
          </a:p>
          <a:p>
            <a:pPr indent="0" lvl="0" marL="0" rtl="0" algn="l">
              <a:spcBef>
                <a:spcPts val="15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ab757691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ab757691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ab757691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ab757691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ab757691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ab757691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VICTORIA starts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ab7576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ab7576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rPr>
              <a:t>The goal of this project is to classify images into two categories: iceberg and non-iceberg, based on satellite imagery. This problem is important for monitoring climate change and environmental conditions</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ab757691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ab757691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 consists of JSON files containing image data (band_1) and corresponding labels (is_iceberg). Each image is a 75x75 pixel grayscale image, and the label indicates whether the image contains an iceberg or not. The images were reshaped and normalized</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ab757691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ab757691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load the training and test datasets from JSON files. The images are stored as arrays within the band_1 key. We then convert these arrays into NumPy arrays and reshape them into 75x75 pixel arrays, which are the input for our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ab757691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ab757691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normalized the images to scale the pixel values between 0 and 1. This step helps the model learn more efficiently and speeds up convergence during training.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ab757691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ab757691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built a Convolutional Neural Network (CNN), which is great for image classification tasks. Our model includes three convolutional layers to extract features from images, followed by dense layers to make the final prediction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ab757691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ab757691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convolutional layers, we started with 32 filters, increasing to 128 filters in subsequent layers. This allows the model to capture both basic and complex features in the images. We used 'same' padding to ensure the output has the same spatial dimensions as the input.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ab757691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1ab757691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VICTORIA 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Following each convolutional layer, we applied max pooling with a 2x2 window to reduce the dimensionality of the feature maps and focus on the most important features.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This reduces the amount of data passed to the subsequent layers, which decreases the computational load and also helps in preventing overfitting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1"/>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53" name="Google Shape;53;p11"/>
          <p:cNvPicPr preferRelativeResize="0"/>
          <p:nvPr/>
        </p:nvPicPr>
        <p:blipFill rotWithShape="1">
          <a:blip r:embed="rId3">
            <a:alphaModFix/>
          </a:blip>
          <a:srcRect b="0" l="0" r="0" t="0"/>
          <a:stretch/>
        </p:blipFill>
        <p:spPr>
          <a:xfrm rot="5400000">
            <a:off x="3278924" y="414050"/>
            <a:ext cx="7626551" cy="2883799"/>
          </a:xfrm>
          <a:prstGeom prst="rect">
            <a:avLst/>
          </a:prstGeom>
          <a:noFill/>
          <a:ln>
            <a:noFill/>
          </a:ln>
        </p:spPr>
      </p:pic>
      <p:pic>
        <p:nvPicPr>
          <p:cNvPr id="54" name="Google Shape;54;p11"/>
          <p:cNvPicPr preferRelativeResize="0"/>
          <p:nvPr/>
        </p:nvPicPr>
        <p:blipFill rotWithShape="1">
          <a:blip r:embed="rId3">
            <a:alphaModFix/>
          </a:blip>
          <a:srcRect b="0" l="0" r="0" t="0"/>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2"/>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7" name="Google Shape;57;p12"/>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60" name="Google Shape;60;p13"/>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8"/>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9"/>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73" name="Google Shape;73;p19"/>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0"/>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6" name="Google Shape;76;p20"/>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7" name="Google Shape;77;p20"/>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8" name="Google Shape;78;p20"/>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9" name="Google Shape;79;p20"/>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 name="Google Shape;13;p3"/>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spcBef>
                <a:spcPts val="0"/>
              </a:spcBef>
              <a:spcAft>
                <a:spcPts val="0"/>
              </a:spcAft>
              <a:buClr>
                <a:schemeClr val="lt1"/>
              </a:buClr>
              <a:buSzPts val="1150"/>
              <a:buChar char="●"/>
              <a:defRPr sz="1650">
                <a:solidFill>
                  <a:schemeClr val="lt1"/>
                </a:solidFill>
                <a:latin typeface="Times New Roman"/>
                <a:ea typeface="Times New Roman"/>
                <a:cs typeface="Times New Roman"/>
                <a:sym typeface="Times New Roman"/>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2" name="Google Shape;82;p21"/>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3" name="Google Shape;83;p21"/>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4" name="Google Shape;84;p21"/>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5" name="Google Shape;85;p21"/>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6" name="Google Shape;86;p21"/>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7" name="Google Shape;87;p21"/>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21"/>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9" name="Google Shape;89;p21"/>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2"/>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2" name="Google Shape;92;p22"/>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3" name="Google Shape;93;p22"/>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4" name="Google Shape;94;p22"/>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5" name="Google Shape;95;p22"/>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6" name="Google Shape;96;p22"/>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4"/>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1" name="Google Shape;101;p24"/>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2" name="Google Shape;102;p24"/>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3" name="Google Shape;103;p24"/>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4" name="Google Shape;104;p24"/>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5" name="Google Shape;105;p24"/>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6" name="Google Shape;106;p24"/>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7" name="Google Shape;107;p24"/>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8" name="Google Shape;108;p24"/>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9" name="Google Shape;109;p24"/>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0" name="Google Shape;110;p24"/>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4"/>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2" name="Google Shape;112;p24"/>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5"/>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5" name="Google Shape;115;p25"/>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16" name="Google Shape;116;p25"/>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26"/>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19" name="Google Shape;119;p26"/>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0" name="Google Shape;120;p26"/>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1" name="Google Shape;121;p26"/>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26"/>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3" name="Google Shape;123;p26"/>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4" name="Google Shape;124;p26"/>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25" name="Google Shape;125;p26"/>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6" name="Google Shape;126;p26"/>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29" name="Google Shape;129;p2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2" name="Google Shape;132;p28"/>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5" name="Google Shape;135;p29"/>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0"/>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8" name="Google Shape;138;p30"/>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6" name="Google Shape;16;p4"/>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7" name="Google Shape;17;p4"/>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8" name="Google Shape;18;p4"/>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9" name="Google Shape;19;p4"/>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4"/>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1" name="Google Shape;21;p4"/>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2" name="Google Shape;22;p4"/>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3" name="Google Shape;23;p4"/>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1"/>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1" name="Google Shape;141;p31"/>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42" name="Google Shape;142;p31"/>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hlink"/>
                </a:solidFill>
                <a:uFill>
                  <a:noFill/>
                </a:uFill>
                <a:latin typeface="Montserrat Medium"/>
                <a:ea typeface="Montserrat Medium"/>
                <a:cs typeface="Montserrat Medium"/>
                <a:sym typeface="Montserrat Medium"/>
                <a:hlinkClick r:id="rId3"/>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hlink"/>
                </a:solidFill>
                <a:uFill>
                  <a:noFill/>
                </a:uFill>
                <a:latin typeface="Montserrat Medium"/>
                <a:ea typeface="Montserrat Medium"/>
                <a:cs typeface="Montserrat Medium"/>
                <a:sym typeface="Montserrat Medium"/>
                <a:hlinkClick r:id="rId4"/>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hlink"/>
                </a:solidFill>
                <a:uFill>
                  <a:noFill/>
                </a:uFill>
                <a:latin typeface="Montserrat Medium"/>
                <a:ea typeface="Montserrat Medium"/>
                <a:cs typeface="Montserrat Medium"/>
                <a:sym typeface="Montserrat Medium"/>
                <a:hlinkClick r:id="rId5"/>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5" name="Google Shape;145;p32"/>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8" name="Google Shape;148;p33"/>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3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1" name="Google Shape;151;p34"/>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52" name="Google Shape;152;p34"/>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3" name="Shape 1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3"/>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26" name="Google Shape;26;p5"/>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6"/>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29" name="Google Shape;29;p6"/>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7"/>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2" name="Google Shape;32;p7"/>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33" name="Google Shape;33;p7"/>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6" name="Google Shape;36;p8"/>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9"/>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9" name="Google Shape;39;p9"/>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0" name="Google Shape;40;p9"/>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1" name="Google Shape;41;p9"/>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2" name="Google Shape;42;p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5" name="Google Shape;45;p10"/>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6" name="Google Shape;46;p10"/>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7" name="Google Shape;47;p10"/>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p10"/>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9" name="Google Shape;49;p10"/>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0" name="Google Shape;50;p10"/>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noFill/>
          <a:ln>
            <a:noFill/>
          </a:ln>
          <a:effectLst>
            <a:outerShdw blurRad="142875" rotWithShape="0" algn="bl" dir="87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2100"/>
              <a:t>Iceberg Detection and Tracking </a:t>
            </a:r>
            <a:endParaRPr sz="2100"/>
          </a:p>
        </p:txBody>
      </p:sp>
      <p:sp>
        <p:nvSpPr>
          <p:cNvPr id="159" name="Google Shape;159;p36"/>
          <p:cNvSpPr txBox="1"/>
          <p:nvPr>
            <p:ph idx="1" type="subTitle"/>
          </p:nvPr>
        </p:nvSpPr>
        <p:spPr>
          <a:xfrm>
            <a:off x="2044200" y="3870525"/>
            <a:ext cx="50556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Sania Bandekar &amp; Victoria Le</a:t>
            </a:r>
            <a:endParaRPr/>
          </a:p>
        </p:txBody>
      </p:sp>
      <p:sp>
        <p:nvSpPr>
          <p:cNvPr id="160" name="Google Shape;160;p36"/>
          <p:cNvSpPr txBox="1"/>
          <p:nvPr>
            <p:ph type="ctrTitle"/>
          </p:nvPr>
        </p:nvSpPr>
        <p:spPr>
          <a:xfrm>
            <a:off x="2492850" y="2594800"/>
            <a:ext cx="4158300" cy="464700"/>
          </a:xfrm>
          <a:prstGeom prst="rect">
            <a:avLst/>
          </a:prstGeom>
          <a:noFill/>
          <a:ln>
            <a:noFill/>
          </a:ln>
          <a:effectLst>
            <a:outerShdw blurRad="100013" rotWithShape="0" algn="bl" dir="84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200">
                <a:latin typeface="Montserrat ExtraLight"/>
                <a:ea typeface="Montserrat ExtraLight"/>
                <a:cs typeface="Montserrat ExtraLight"/>
                <a:sym typeface="Montserrat ExtraLight"/>
              </a:rPr>
              <a:t>using Machine Learning </a:t>
            </a:r>
            <a:endParaRPr b="0" sz="2200">
              <a:latin typeface="Montserrat ExtraLight"/>
              <a:ea typeface="Montserrat ExtraLight"/>
              <a:cs typeface="Montserrat ExtraLight"/>
              <a:sym typeface="Montserra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Regularization</a:t>
            </a:r>
            <a:endParaRPr/>
          </a:p>
        </p:txBody>
      </p:sp>
      <p:sp>
        <p:nvSpPr>
          <p:cNvPr id="213" name="Google Shape;213;p45"/>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Dropout: 30% to prevent overfitting.</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L2 Regularization: Penalize large weights.</a:t>
            </a:r>
            <a:endParaRPr sz="2000"/>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 Layers</a:t>
            </a:r>
            <a:endParaRPr/>
          </a:p>
        </p:txBody>
      </p:sp>
      <p:sp>
        <p:nvSpPr>
          <p:cNvPr id="219" name="Google Shape;219;p4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First Dense Layer: 128 neurons with ReLU activation.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Second Dense Layer: Output layer with 1 unit, and sigmoid activation.</a:t>
            </a:r>
            <a:endParaRPr sz="2000"/>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Compilation</a:t>
            </a:r>
            <a:endParaRPr/>
          </a:p>
        </p:txBody>
      </p:sp>
      <p:sp>
        <p:nvSpPr>
          <p:cNvPr id="225" name="Google Shape;225;p47"/>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Optimizer: Adam (learning rate = 0.001).</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Loss Function: Binary cross-entropy.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Metrics: Accuracy.</a:t>
            </a:r>
            <a:endParaRPr sz="2000"/>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Training</a:t>
            </a:r>
            <a:endParaRPr/>
          </a:p>
        </p:txBody>
      </p:sp>
      <p:sp>
        <p:nvSpPr>
          <p:cNvPr id="231" name="Google Shape;231;p48"/>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Epochs: 50</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Batch Size: 32</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Validation Data: Validation loss and accuracy</a:t>
            </a:r>
            <a:endParaRPr sz="2000"/>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Rate Adjustment</a:t>
            </a:r>
            <a:endParaRPr/>
          </a:p>
        </p:txBody>
      </p:sp>
      <p:sp>
        <p:nvSpPr>
          <p:cNvPr id="237" name="Google Shape;237;p49"/>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ReduceLROnPlateau: Reduce learning rate by 50% if validation loss stagnates.</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Results</a:t>
            </a:r>
            <a:endParaRPr/>
          </a:p>
        </p:txBody>
      </p:sp>
      <p:pic>
        <p:nvPicPr>
          <p:cNvPr id="243" name="Google Shape;243;p50"/>
          <p:cNvPicPr preferRelativeResize="0"/>
          <p:nvPr/>
        </p:nvPicPr>
        <p:blipFill>
          <a:blip r:embed="rId3">
            <a:alphaModFix/>
          </a:blip>
          <a:stretch>
            <a:fillRect/>
          </a:stretch>
        </p:blipFill>
        <p:spPr>
          <a:xfrm>
            <a:off x="938500" y="1469175"/>
            <a:ext cx="3480750" cy="2598103"/>
          </a:xfrm>
          <a:prstGeom prst="rect">
            <a:avLst/>
          </a:prstGeom>
          <a:noFill/>
          <a:ln>
            <a:noFill/>
          </a:ln>
        </p:spPr>
      </p:pic>
      <p:pic>
        <p:nvPicPr>
          <p:cNvPr id="244" name="Google Shape;244;p50"/>
          <p:cNvPicPr preferRelativeResize="0"/>
          <p:nvPr/>
        </p:nvPicPr>
        <p:blipFill>
          <a:blip r:embed="rId4">
            <a:alphaModFix/>
          </a:blip>
          <a:stretch>
            <a:fillRect/>
          </a:stretch>
        </p:blipFill>
        <p:spPr>
          <a:xfrm>
            <a:off x="4574775" y="1469175"/>
            <a:ext cx="3522995" cy="2598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Results</a:t>
            </a:r>
            <a:endParaRPr/>
          </a:p>
        </p:txBody>
      </p:sp>
      <p:pic>
        <p:nvPicPr>
          <p:cNvPr id="250" name="Google Shape;250;p51"/>
          <p:cNvPicPr preferRelativeResize="0"/>
          <p:nvPr/>
        </p:nvPicPr>
        <p:blipFill>
          <a:blip r:embed="rId3">
            <a:alphaModFix/>
          </a:blip>
          <a:stretch>
            <a:fillRect/>
          </a:stretch>
        </p:blipFill>
        <p:spPr>
          <a:xfrm>
            <a:off x="812225" y="1237863"/>
            <a:ext cx="3536576" cy="2667777"/>
          </a:xfrm>
          <a:prstGeom prst="rect">
            <a:avLst/>
          </a:prstGeom>
          <a:noFill/>
          <a:ln>
            <a:noFill/>
          </a:ln>
        </p:spPr>
      </p:pic>
      <p:sp>
        <p:nvSpPr>
          <p:cNvPr id="251" name="Google Shape;251;p51"/>
          <p:cNvSpPr txBox="1"/>
          <p:nvPr/>
        </p:nvSpPr>
        <p:spPr>
          <a:xfrm>
            <a:off x="1177925" y="4113075"/>
            <a:ext cx="66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52" name="Google Shape;252;p51"/>
          <p:cNvPicPr preferRelativeResize="0"/>
          <p:nvPr/>
        </p:nvPicPr>
        <p:blipFill>
          <a:blip r:embed="rId4">
            <a:alphaModFix/>
          </a:blip>
          <a:stretch>
            <a:fillRect/>
          </a:stretch>
        </p:blipFill>
        <p:spPr>
          <a:xfrm>
            <a:off x="4690926" y="1234937"/>
            <a:ext cx="3536574" cy="2673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a:t>
            </a:r>
            <a:endParaRPr/>
          </a:p>
        </p:txBody>
      </p:sp>
      <p:sp>
        <p:nvSpPr>
          <p:cNvPr id="258" name="Google Shape;258;p52"/>
          <p:cNvSpPr txBox="1"/>
          <p:nvPr>
            <p:ph idx="1" type="body"/>
          </p:nvPr>
        </p:nvSpPr>
        <p:spPr>
          <a:xfrm>
            <a:off x="938500" y="130462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Confusion Matrix: To evaluate classification results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Metrics: Accuracy and Loss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graphicFrame>
        <p:nvGraphicFramePr>
          <p:cNvPr id="259" name="Google Shape;259;p52"/>
          <p:cNvGraphicFramePr/>
          <p:nvPr/>
        </p:nvGraphicFramePr>
        <p:xfrm>
          <a:off x="1053800" y="2136250"/>
          <a:ext cx="3000000" cy="3000000"/>
        </p:xfrm>
        <a:graphic>
          <a:graphicData uri="http://schemas.openxmlformats.org/drawingml/2006/table">
            <a:tbl>
              <a:tblPr>
                <a:noFill/>
                <a:tableStyleId>{657AC09C-7E47-4F07-B20A-A12A7B8423F9}</a:tableStyleId>
              </a:tblPr>
              <a:tblGrid>
                <a:gridCol w="1734100"/>
                <a:gridCol w="1734100"/>
                <a:gridCol w="1734100"/>
              </a:tblGrid>
              <a:tr h="510125">
                <a:tc>
                  <a:txBody>
                    <a:bodyPr/>
                    <a:lstStyle/>
                    <a:p>
                      <a:pPr indent="0" lvl="0" marL="0" rtl="0" algn="l">
                        <a:spcBef>
                          <a:spcPts val="0"/>
                        </a:spcBef>
                        <a:spcAft>
                          <a:spcPts val="0"/>
                        </a:spcAft>
                        <a:buNone/>
                      </a:pPr>
                      <a:r>
                        <a:t/>
                      </a:r>
                      <a:endParaRPr sz="10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Predicted: Iceberg</a:t>
                      </a:r>
                      <a:endParaRPr sz="10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Predicted: Non-iceberg</a:t>
                      </a:r>
                      <a:endParaRPr sz="10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331575">
                <a:tc>
                  <a:txBody>
                    <a:bodyPr/>
                    <a:lstStyle/>
                    <a:p>
                      <a:pPr indent="0" lvl="0" marL="0" rtl="0" algn="l">
                        <a:spcBef>
                          <a:spcPts val="0"/>
                        </a:spcBef>
                        <a:spcAft>
                          <a:spcPts val="0"/>
                        </a:spcAft>
                        <a:buNone/>
                      </a:pPr>
                      <a:r>
                        <a:rPr lang="en" sz="1000"/>
                        <a:t>Actual: Iceberg</a:t>
                      </a:r>
                      <a:endParaRPr sz="1000"/>
                    </a:p>
                  </a:txBody>
                  <a:tcPr marT="91425" marB="91425" marR="91425" marL="91425">
                    <a:lnT cap="flat" cmpd="sng" w="9525">
                      <a:solidFill>
                        <a:srgbClr val="B7B7B7"/>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rPr lang="en" sz="1000"/>
                        <a:t>True Positive</a:t>
                      </a:r>
                      <a:endParaRPr sz="1000"/>
                    </a:p>
                  </a:txBody>
                  <a:tcPr marT="91425" marB="91425" marR="91425" marL="91425">
                    <a:lnT cap="flat" cmpd="sng" w="9525">
                      <a:solidFill>
                        <a:srgbClr val="B7B7B7"/>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rPr lang="en" sz="1000"/>
                        <a:t>False Negative</a:t>
                      </a:r>
                      <a:endParaRPr sz="1000"/>
                    </a:p>
                  </a:txBody>
                  <a:tcPr marT="91425" marB="91425" marR="91425" marL="91425">
                    <a:lnT cap="flat" cmpd="sng" w="9525">
                      <a:solidFill>
                        <a:srgbClr val="B7B7B7"/>
                      </a:solidFill>
                      <a:prstDash val="solid"/>
                      <a:round/>
                      <a:headEnd len="sm" w="sm" type="none"/>
                      <a:tailEnd len="sm" w="sm" type="none"/>
                    </a:lnT>
                    <a:solidFill>
                      <a:schemeClr val="lt1"/>
                    </a:solidFill>
                  </a:tcPr>
                </a:tc>
              </a:tr>
              <a:tr h="510125">
                <a:tc>
                  <a:txBody>
                    <a:bodyPr/>
                    <a:lstStyle/>
                    <a:p>
                      <a:pPr indent="0" lvl="0" marL="0" rtl="0" algn="l">
                        <a:spcBef>
                          <a:spcPts val="0"/>
                        </a:spcBef>
                        <a:spcAft>
                          <a:spcPts val="0"/>
                        </a:spcAft>
                        <a:buNone/>
                      </a:pPr>
                      <a:r>
                        <a:rPr lang="en" sz="1000"/>
                        <a:t>Actual: Non-iceberg</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False Positive</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True Negative</a:t>
                      </a:r>
                      <a:endParaRPr sz="1000"/>
                    </a:p>
                  </a:txBody>
                  <a:tcPr marT="91425" marB="91425" marR="91425" marL="91425">
                    <a:solidFill>
                      <a:schemeClr val="lt1"/>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Encountered</a:t>
            </a:r>
            <a:endParaRPr/>
          </a:p>
        </p:txBody>
      </p:sp>
      <p:sp>
        <p:nvSpPr>
          <p:cNvPr id="265" name="Google Shape;265;p53"/>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a:t>
            </a:r>
            <a:r>
              <a:rPr lang="en"/>
              <a:t> always said it is a  ship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Could not find 75*75 pixel sized image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4"/>
          <p:cNvSpPr txBox="1"/>
          <p:nvPr>
            <p:ph type="title"/>
          </p:nvPr>
        </p:nvSpPr>
        <p:spPr>
          <a:xfrm>
            <a:off x="1920750" y="2013450"/>
            <a:ext cx="5302500" cy="111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Questions</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1920750" y="2164350"/>
            <a:ext cx="5302500" cy="8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900"/>
              <a:t>Demo</a:t>
            </a:r>
            <a:endParaRPr sz="4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171" name="Google Shape;171;p38"/>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Problem Statement: : Image classification for determining if an object in a photo is an iceberg or a ship</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Goal: Build a machine learning model using CNN for identifying icebergs from satellite images</a:t>
            </a:r>
            <a:endParaRPr sz="2000"/>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Preparation</a:t>
            </a:r>
            <a:endParaRPr/>
          </a:p>
        </p:txBody>
      </p:sp>
      <p:sp>
        <p:nvSpPr>
          <p:cNvPr id="177" name="Google Shape;177;p39"/>
          <p:cNvSpPr txBox="1"/>
          <p:nvPr>
            <p:ph idx="1" type="body"/>
          </p:nvPr>
        </p:nvSpPr>
        <p:spPr>
          <a:xfrm>
            <a:off x="938500" y="1386425"/>
            <a:ext cx="7541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Data Sources: </a:t>
            </a:r>
            <a:endParaRPr sz="2000"/>
          </a:p>
          <a:p>
            <a:pPr indent="-355600" lvl="0" marL="457200" rtl="0" algn="l">
              <a:spcBef>
                <a:spcPts val="0"/>
              </a:spcBef>
              <a:spcAft>
                <a:spcPts val="0"/>
              </a:spcAft>
              <a:buSzPts val="2000"/>
              <a:buChar char="●"/>
            </a:pPr>
            <a:r>
              <a:rPr lang="en" sz="2000"/>
              <a:t>Dataset source: JSON files</a:t>
            </a:r>
            <a:endParaRPr sz="2000"/>
          </a:p>
          <a:p>
            <a:pPr indent="-355600" lvl="0" marL="457200" rtl="0" algn="l">
              <a:spcBef>
                <a:spcPts val="0"/>
              </a:spcBef>
              <a:spcAft>
                <a:spcPts val="0"/>
              </a:spcAft>
              <a:buSzPts val="2000"/>
              <a:buChar char="●"/>
            </a:pPr>
            <a:r>
              <a:rPr lang="en" sz="2000"/>
              <a:t>Features: band_1 (image data), is_iceberg (label)</a:t>
            </a:r>
            <a:endParaRPr sz="2000"/>
          </a:p>
          <a:p>
            <a:pPr indent="-355600" lvl="0" marL="457200" rtl="0" algn="l">
              <a:spcBef>
                <a:spcPts val="0"/>
              </a:spcBef>
              <a:spcAft>
                <a:spcPts val="0"/>
              </a:spcAft>
              <a:buSzPts val="2000"/>
              <a:buChar char="●"/>
            </a:pPr>
            <a:r>
              <a:rPr lang="en" sz="2000"/>
              <a:t>Dimensions: 75x75 pixels per image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Preprocessing Steps:</a:t>
            </a:r>
            <a:endParaRPr sz="2000"/>
          </a:p>
          <a:p>
            <a:pPr indent="-355600" lvl="0" marL="457200" rtl="0" algn="l">
              <a:spcBef>
                <a:spcPts val="0"/>
              </a:spcBef>
              <a:spcAft>
                <a:spcPts val="0"/>
              </a:spcAft>
              <a:buSzPts val="2000"/>
              <a:buChar char="●"/>
            </a:pPr>
            <a:r>
              <a:rPr lang="en" sz="2000"/>
              <a:t>Load and reshape images</a:t>
            </a:r>
            <a:endParaRPr sz="2000"/>
          </a:p>
          <a:p>
            <a:pPr indent="-355600" lvl="0" marL="457200" rtl="0" algn="l">
              <a:spcBef>
                <a:spcPts val="0"/>
              </a:spcBef>
              <a:spcAft>
                <a:spcPts val="0"/>
              </a:spcAft>
              <a:buSzPts val="2000"/>
              <a:buChar char="●"/>
            </a:pPr>
            <a:r>
              <a:rPr lang="en" sz="2000"/>
              <a:t>Normalize pixel values</a:t>
            </a:r>
            <a:endParaRPr sz="2000"/>
          </a:p>
          <a:p>
            <a:pPr indent="-355600" lvl="0" marL="457200" rtl="0" algn="l">
              <a:spcBef>
                <a:spcPts val="0"/>
              </a:spcBef>
              <a:spcAft>
                <a:spcPts val="0"/>
              </a:spcAft>
              <a:buSzPts val="2000"/>
              <a:buChar char="●"/>
            </a:pPr>
            <a:r>
              <a:rPr lang="en" sz="2000"/>
              <a:t>Train-test split (80/20)</a:t>
            </a:r>
            <a:endParaRPr sz="2000"/>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Loading</a:t>
            </a:r>
            <a:endParaRPr/>
          </a:p>
        </p:txBody>
      </p:sp>
      <p:sp>
        <p:nvSpPr>
          <p:cNvPr id="183" name="Google Shape;183;p40"/>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Datasets loaded from </a:t>
            </a:r>
            <a:r>
              <a:rPr lang="en" sz="2000"/>
              <a:t>JSON files</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rPr lang="en" sz="2000"/>
              <a:t>Images</a:t>
            </a:r>
            <a:endParaRPr sz="2000"/>
          </a:p>
          <a:p>
            <a:pPr indent="-355600" lvl="0" marL="457200" rtl="0" algn="l">
              <a:spcBef>
                <a:spcPts val="0"/>
              </a:spcBef>
              <a:spcAft>
                <a:spcPts val="0"/>
              </a:spcAft>
              <a:buSzPts val="2000"/>
              <a:buChar char="●"/>
            </a:pPr>
            <a:r>
              <a:rPr lang="en" sz="2000"/>
              <a:t>Stored as arrays within the band_1 key</a:t>
            </a:r>
            <a:endParaRPr sz="2000"/>
          </a:p>
          <a:p>
            <a:pPr indent="-355600" lvl="0" marL="457200" rtl="0" algn="l">
              <a:spcBef>
                <a:spcPts val="0"/>
              </a:spcBef>
              <a:spcAft>
                <a:spcPts val="0"/>
              </a:spcAft>
              <a:buSzPts val="2000"/>
              <a:buChar char="●"/>
            </a:pPr>
            <a:r>
              <a:rPr lang="en" sz="2000"/>
              <a:t>Convert these arrays into NumPy arrays</a:t>
            </a:r>
            <a:endParaRPr sz="2000"/>
          </a:p>
          <a:p>
            <a:pPr indent="-355600" lvl="0" marL="457200" rtl="0" algn="l">
              <a:spcBef>
                <a:spcPts val="0"/>
              </a:spcBef>
              <a:spcAft>
                <a:spcPts val="0"/>
              </a:spcAft>
              <a:buSzPts val="2000"/>
              <a:buChar char="●"/>
            </a:pPr>
            <a:r>
              <a:rPr lang="en" sz="2000"/>
              <a:t>Reshape them into 75x75 pixel arrays (input)</a:t>
            </a:r>
            <a:endParaRPr sz="2000"/>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Normalization</a:t>
            </a:r>
            <a:endParaRPr/>
          </a:p>
        </p:txBody>
      </p:sp>
      <p:sp>
        <p:nvSpPr>
          <p:cNvPr id="189" name="Google Shape;189;p41"/>
          <p:cNvSpPr txBox="1"/>
          <p:nvPr>
            <p:ph idx="1" type="body"/>
          </p:nvPr>
        </p:nvSpPr>
        <p:spPr>
          <a:xfrm>
            <a:off x="938500" y="1659275"/>
            <a:ext cx="65715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Normalization Process: </a:t>
            </a:r>
            <a:endParaRPr sz="2000"/>
          </a:p>
          <a:p>
            <a:pPr indent="-355600" lvl="0" marL="457200" rtl="0" algn="l">
              <a:spcBef>
                <a:spcPts val="0"/>
              </a:spcBef>
              <a:spcAft>
                <a:spcPts val="0"/>
              </a:spcAft>
              <a:buSzPts val="2000"/>
              <a:buChar char="●"/>
            </a:pPr>
            <a:r>
              <a:rPr lang="en" sz="2000"/>
              <a:t>Rescaling pixel values between 0 and 1</a:t>
            </a:r>
            <a:endParaRPr sz="2000"/>
          </a:p>
          <a:p>
            <a:pPr indent="-355600" lvl="0" marL="457200" rtl="0" algn="l">
              <a:spcBef>
                <a:spcPts val="0"/>
              </a:spcBef>
              <a:spcAft>
                <a:spcPts val="0"/>
              </a:spcAft>
              <a:buSzPts val="2000"/>
              <a:buChar char="●"/>
            </a:pPr>
            <a:r>
              <a:rPr lang="en" sz="2000"/>
              <a:t>Helps the model learn faster and improves convergence</a:t>
            </a:r>
            <a:endParaRPr sz="2000"/>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Architecture Overview</a:t>
            </a:r>
            <a:endParaRPr/>
          </a:p>
        </p:txBody>
      </p:sp>
      <p:sp>
        <p:nvSpPr>
          <p:cNvPr id="195" name="Google Shape;195;p42"/>
          <p:cNvSpPr txBox="1"/>
          <p:nvPr>
            <p:ph idx="1" type="body"/>
          </p:nvPr>
        </p:nvSpPr>
        <p:spPr>
          <a:xfrm>
            <a:off x="938500" y="1659275"/>
            <a:ext cx="66546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Type of Model: Convolutional Neural Network (CNN).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Layers: 3 convolutional layers followed by dense layers.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Final Layer: Sigmoid activation for binary classification.</a:t>
            </a:r>
            <a:endParaRPr sz="2000"/>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Layers</a:t>
            </a:r>
            <a:endParaRPr/>
          </a:p>
        </p:txBody>
      </p:sp>
      <p:sp>
        <p:nvSpPr>
          <p:cNvPr id="201" name="Google Shape;201;p43"/>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First Layer: 32 filters, 3x3 kernel.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Second Layer: 64 filters, 3x3 kernel.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Third Layer: 128 filters, 3x3 kernel.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Padding: 'Same' to retain spatial dimensions.</a:t>
            </a:r>
            <a:endParaRPr sz="2000"/>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Pooling Layers</a:t>
            </a:r>
            <a:endParaRPr/>
          </a:p>
        </p:txBody>
      </p:sp>
      <p:sp>
        <p:nvSpPr>
          <p:cNvPr id="207" name="Google Shape;207;p4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Pooling Size: 2x2 to reduce dimensionality and retain key features.</a:t>
            </a:r>
            <a:endParaRPr sz="20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